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34747200" cy="42062400"/>
  <p:notesSz cx="6858000" cy="9144000"/>
  <p:defaultTextStyle>
    <a:defPPr>
      <a:defRPr lang="en-US"/>
    </a:defPPr>
    <a:lvl1pPr marL="0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1pPr>
    <a:lvl2pPr marL="1759236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2pPr>
    <a:lvl3pPr marL="3518472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3pPr>
    <a:lvl4pPr marL="5277708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4pPr>
    <a:lvl5pPr marL="7036944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5pPr>
    <a:lvl6pPr marL="8796181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6pPr>
    <a:lvl7pPr marL="10555417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7pPr>
    <a:lvl8pPr marL="12314653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8pPr>
    <a:lvl9pPr marL="14073889" algn="l" defTabSz="3518472" rtl="0" eaLnBrk="1" latinLnBrk="0" hangingPunct="1">
      <a:defRPr sz="692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960" autoAdjust="0"/>
    <p:restoredTop sz="94660"/>
  </p:normalViewPr>
  <p:slideViewPr>
    <p:cSldViewPr snapToGrid="0">
      <p:cViewPr varScale="1">
        <p:scale>
          <a:sx n="15" d="100"/>
          <a:sy n="15" d="100"/>
        </p:scale>
        <p:origin x="30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06040" y="6883826"/>
            <a:ext cx="29535120" cy="14643947"/>
          </a:xfrm>
        </p:spPr>
        <p:txBody>
          <a:bodyPr anchor="b"/>
          <a:lstStyle>
            <a:lvl1pPr algn="ctr">
              <a:defRPr sz="2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3400" y="22092500"/>
            <a:ext cx="26060400" cy="10155340"/>
          </a:xfrm>
        </p:spPr>
        <p:txBody>
          <a:bodyPr/>
          <a:lstStyle>
            <a:lvl1pPr marL="0" indent="0" algn="ctr">
              <a:buNone/>
              <a:defRPr sz="9120"/>
            </a:lvl1pPr>
            <a:lvl2pPr marL="1737360" indent="0" algn="ctr">
              <a:buNone/>
              <a:defRPr sz="7600"/>
            </a:lvl2pPr>
            <a:lvl3pPr marL="3474720" indent="0" algn="ctr">
              <a:buNone/>
              <a:defRPr sz="6840"/>
            </a:lvl3pPr>
            <a:lvl4pPr marL="5212080" indent="0" algn="ctr">
              <a:buNone/>
              <a:defRPr sz="6080"/>
            </a:lvl4pPr>
            <a:lvl5pPr marL="6949440" indent="0" algn="ctr">
              <a:buNone/>
              <a:defRPr sz="6080"/>
            </a:lvl5pPr>
            <a:lvl6pPr marL="8686800" indent="0" algn="ctr">
              <a:buNone/>
              <a:defRPr sz="6080"/>
            </a:lvl6pPr>
            <a:lvl7pPr marL="10424160" indent="0" algn="ctr">
              <a:buNone/>
              <a:defRPr sz="6080"/>
            </a:lvl7pPr>
            <a:lvl8pPr marL="12161520" indent="0" algn="ctr">
              <a:buNone/>
              <a:defRPr sz="6080"/>
            </a:lvl8pPr>
            <a:lvl9pPr marL="13898880" indent="0" algn="ctr">
              <a:buNone/>
              <a:defRPr sz="60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0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55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65967" y="2239433"/>
            <a:ext cx="7492365" cy="356459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88872" y="2239433"/>
            <a:ext cx="22042755" cy="356459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80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774" y="10486402"/>
            <a:ext cx="29969460" cy="17496787"/>
          </a:xfrm>
        </p:spPr>
        <p:txBody>
          <a:bodyPr anchor="b"/>
          <a:lstStyle>
            <a:lvl1pPr>
              <a:defRPr sz="2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0774" y="28148716"/>
            <a:ext cx="29969460" cy="9201147"/>
          </a:xfrm>
        </p:spPr>
        <p:txBody>
          <a:bodyPr/>
          <a:lstStyle>
            <a:lvl1pPr marL="0" indent="0">
              <a:buNone/>
              <a:defRPr sz="9120">
                <a:solidFill>
                  <a:schemeClr val="tx1"/>
                </a:solidFill>
              </a:defRPr>
            </a:lvl1pPr>
            <a:lvl2pPr marL="1737360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2pPr>
            <a:lvl3pPr marL="3474720" indent="0">
              <a:buNone/>
              <a:defRPr sz="6840">
                <a:solidFill>
                  <a:schemeClr val="tx1">
                    <a:tint val="75000"/>
                  </a:schemeClr>
                </a:solidFill>
              </a:defRPr>
            </a:lvl3pPr>
            <a:lvl4pPr marL="521208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4pPr>
            <a:lvl5pPr marL="694944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5pPr>
            <a:lvl6pPr marL="868680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6pPr>
            <a:lvl7pPr marL="1042416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7pPr>
            <a:lvl8pPr marL="1216152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8pPr>
            <a:lvl9pPr marL="13898880" indent="0">
              <a:buNone/>
              <a:defRPr sz="6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93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88870" y="11197167"/>
            <a:ext cx="1476756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590770" y="11197167"/>
            <a:ext cx="14767560" cy="266882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664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396" y="2239442"/>
            <a:ext cx="29969460" cy="8130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3400" y="10311133"/>
            <a:ext cx="14699692" cy="5053327"/>
          </a:xfrm>
        </p:spPr>
        <p:txBody>
          <a:bodyPr anchor="b"/>
          <a:lstStyle>
            <a:lvl1pPr marL="0" indent="0">
              <a:buNone/>
              <a:defRPr sz="9120" b="1"/>
            </a:lvl1pPr>
            <a:lvl2pPr marL="1737360" indent="0">
              <a:buNone/>
              <a:defRPr sz="7600" b="1"/>
            </a:lvl2pPr>
            <a:lvl3pPr marL="3474720" indent="0">
              <a:buNone/>
              <a:defRPr sz="6840" b="1"/>
            </a:lvl3pPr>
            <a:lvl4pPr marL="5212080" indent="0">
              <a:buNone/>
              <a:defRPr sz="6080" b="1"/>
            </a:lvl4pPr>
            <a:lvl5pPr marL="6949440" indent="0">
              <a:buNone/>
              <a:defRPr sz="6080" b="1"/>
            </a:lvl5pPr>
            <a:lvl6pPr marL="8686800" indent="0">
              <a:buNone/>
              <a:defRPr sz="6080" b="1"/>
            </a:lvl6pPr>
            <a:lvl7pPr marL="10424160" indent="0">
              <a:buNone/>
              <a:defRPr sz="6080" b="1"/>
            </a:lvl7pPr>
            <a:lvl8pPr marL="12161520" indent="0">
              <a:buNone/>
              <a:defRPr sz="6080" b="1"/>
            </a:lvl8pPr>
            <a:lvl9pPr marL="13898880" indent="0">
              <a:buNone/>
              <a:defRPr sz="60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3400" y="15364460"/>
            <a:ext cx="14699692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590772" y="10311133"/>
            <a:ext cx="14772086" cy="5053327"/>
          </a:xfrm>
        </p:spPr>
        <p:txBody>
          <a:bodyPr anchor="b"/>
          <a:lstStyle>
            <a:lvl1pPr marL="0" indent="0">
              <a:buNone/>
              <a:defRPr sz="9120" b="1"/>
            </a:lvl1pPr>
            <a:lvl2pPr marL="1737360" indent="0">
              <a:buNone/>
              <a:defRPr sz="7600" b="1"/>
            </a:lvl2pPr>
            <a:lvl3pPr marL="3474720" indent="0">
              <a:buNone/>
              <a:defRPr sz="6840" b="1"/>
            </a:lvl3pPr>
            <a:lvl4pPr marL="5212080" indent="0">
              <a:buNone/>
              <a:defRPr sz="6080" b="1"/>
            </a:lvl4pPr>
            <a:lvl5pPr marL="6949440" indent="0">
              <a:buNone/>
              <a:defRPr sz="6080" b="1"/>
            </a:lvl5pPr>
            <a:lvl6pPr marL="8686800" indent="0">
              <a:buNone/>
              <a:defRPr sz="6080" b="1"/>
            </a:lvl6pPr>
            <a:lvl7pPr marL="10424160" indent="0">
              <a:buNone/>
              <a:defRPr sz="6080" b="1"/>
            </a:lvl7pPr>
            <a:lvl8pPr marL="12161520" indent="0">
              <a:buNone/>
              <a:defRPr sz="6080" b="1"/>
            </a:lvl8pPr>
            <a:lvl9pPr marL="13898880" indent="0">
              <a:buNone/>
              <a:defRPr sz="60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590772" y="15364460"/>
            <a:ext cx="14772086" cy="2259880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04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9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37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396" y="2804160"/>
            <a:ext cx="11206876" cy="9814560"/>
          </a:xfrm>
        </p:spPr>
        <p:txBody>
          <a:bodyPr anchor="b"/>
          <a:lstStyle>
            <a:lvl1pPr>
              <a:defRPr sz="121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72086" y="6056216"/>
            <a:ext cx="17590770" cy="29891567"/>
          </a:xfrm>
        </p:spPr>
        <p:txBody>
          <a:bodyPr/>
          <a:lstStyle>
            <a:lvl1pPr>
              <a:defRPr sz="12160"/>
            </a:lvl1pPr>
            <a:lvl2pPr>
              <a:defRPr sz="10640"/>
            </a:lvl2pPr>
            <a:lvl3pPr>
              <a:defRPr sz="9120"/>
            </a:lvl3pPr>
            <a:lvl4pPr>
              <a:defRPr sz="7600"/>
            </a:lvl4pPr>
            <a:lvl5pPr>
              <a:defRPr sz="7600"/>
            </a:lvl5pPr>
            <a:lvl6pPr>
              <a:defRPr sz="7600"/>
            </a:lvl6pPr>
            <a:lvl7pPr>
              <a:defRPr sz="7600"/>
            </a:lvl7pPr>
            <a:lvl8pPr>
              <a:defRPr sz="7600"/>
            </a:lvl8pPr>
            <a:lvl9pPr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3396" y="12618720"/>
            <a:ext cx="11206876" cy="23377740"/>
          </a:xfrm>
        </p:spPr>
        <p:txBody>
          <a:bodyPr/>
          <a:lstStyle>
            <a:lvl1pPr marL="0" indent="0">
              <a:buNone/>
              <a:defRPr sz="6080"/>
            </a:lvl1pPr>
            <a:lvl2pPr marL="1737360" indent="0">
              <a:buNone/>
              <a:defRPr sz="5320"/>
            </a:lvl2pPr>
            <a:lvl3pPr marL="3474720" indent="0">
              <a:buNone/>
              <a:defRPr sz="4560"/>
            </a:lvl3pPr>
            <a:lvl4pPr marL="5212080" indent="0">
              <a:buNone/>
              <a:defRPr sz="3800"/>
            </a:lvl4pPr>
            <a:lvl5pPr marL="6949440" indent="0">
              <a:buNone/>
              <a:defRPr sz="3800"/>
            </a:lvl5pPr>
            <a:lvl6pPr marL="8686800" indent="0">
              <a:buNone/>
              <a:defRPr sz="3800"/>
            </a:lvl6pPr>
            <a:lvl7pPr marL="10424160" indent="0">
              <a:buNone/>
              <a:defRPr sz="3800"/>
            </a:lvl7pPr>
            <a:lvl8pPr marL="12161520" indent="0">
              <a:buNone/>
              <a:defRPr sz="3800"/>
            </a:lvl8pPr>
            <a:lvl9pPr marL="13898880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40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3396" y="2804160"/>
            <a:ext cx="11206876" cy="9814560"/>
          </a:xfrm>
        </p:spPr>
        <p:txBody>
          <a:bodyPr anchor="b"/>
          <a:lstStyle>
            <a:lvl1pPr>
              <a:defRPr sz="121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772086" y="6056216"/>
            <a:ext cx="17590770" cy="29891567"/>
          </a:xfrm>
        </p:spPr>
        <p:txBody>
          <a:bodyPr anchor="t"/>
          <a:lstStyle>
            <a:lvl1pPr marL="0" indent="0">
              <a:buNone/>
              <a:defRPr sz="12160"/>
            </a:lvl1pPr>
            <a:lvl2pPr marL="1737360" indent="0">
              <a:buNone/>
              <a:defRPr sz="10640"/>
            </a:lvl2pPr>
            <a:lvl3pPr marL="3474720" indent="0">
              <a:buNone/>
              <a:defRPr sz="9120"/>
            </a:lvl3pPr>
            <a:lvl4pPr marL="5212080" indent="0">
              <a:buNone/>
              <a:defRPr sz="7600"/>
            </a:lvl4pPr>
            <a:lvl5pPr marL="6949440" indent="0">
              <a:buNone/>
              <a:defRPr sz="7600"/>
            </a:lvl5pPr>
            <a:lvl6pPr marL="8686800" indent="0">
              <a:buNone/>
              <a:defRPr sz="7600"/>
            </a:lvl6pPr>
            <a:lvl7pPr marL="10424160" indent="0">
              <a:buNone/>
              <a:defRPr sz="7600"/>
            </a:lvl7pPr>
            <a:lvl8pPr marL="12161520" indent="0">
              <a:buNone/>
              <a:defRPr sz="7600"/>
            </a:lvl8pPr>
            <a:lvl9pPr marL="13898880" indent="0">
              <a:buNone/>
              <a:defRPr sz="7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3396" y="12618720"/>
            <a:ext cx="11206876" cy="23377740"/>
          </a:xfrm>
        </p:spPr>
        <p:txBody>
          <a:bodyPr/>
          <a:lstStyle>
            <a:lvl1pPr marL="0" indent="0">
              <a:buNone/>
              <a:defRPr sz="6080"/>
            </a:lvl1pPr>
            <a:lvl2pPr marL="1737360" indent="0">
              <a:buNone/>
              <a:defRPr sz="5320"/>
            </a:lvl2pPr>
            <a:lvl3pPr marL="3474720" indent="0">
              <a:buNone/>
              <a:defRPr sz="4560"/>
            </a:lvl3pPr>
            <a:lvl4pPr marL="5212080" indent="0">
              <a:buNone/>
              <a:defRPr sz="3800"/>
            </a:lvl4pPr>
            <a:lvl5pPr marL="6949440" indent="0">
              <a:buNone/>
              <a:defRPr sz="3800"/>
            </a:lvl5pPr>
            <a:lvl6pPr marL="8686800" indent="0">
              <a:buNone/>
              <a:defRPr sz="3800"/>
            </a:lvl6pPr>
            <a:lvl7pPr marL="10424160" indent="0">
              <a:buNone/>
              <a:defRPr sz="3800"/>
            </a:lvl7pPr>
            <a:lvl8pPr marL="12161520" indent="0">
              <a:buNone/>
              <a:defRPr sz="3800"/>
            </a:lvl8pPr>
            <a:lvl9pPr marL="13898880" indent="0">
              <a:buNone/>
              <a:defRPr sz="3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88870" y="2239442"/>
            <a:ext cx="29969460" cy="813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870" y="11197167"/>
            <a:ext cx="29969460" cy="266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88870" y="38985623"/>
            <a:ext cx="781812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E4065-DF7A-4230-862A-2A4C3F5AE907}" type="datetimeFigureOut">
              <a:rPr lang="en-US" smtClean="0"/>
              <a:t>7/31/2015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10010" y="38985623"/>
            <a:ext cx="1172718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40210" y="38985623"/>
            <a:ext cx="7818120" cy="22394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5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07790-D81A-4D52-9521-73269BA9C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12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474720" rtl="0" eaLnBrk="1" latinLnBrk="0" hangingPunct="1">
        <a:lnSpc>
          <a:spcPct val="90000"/>
        </a:lnSpc>
        <a:spcBef>
          <a:spcPct val="0"/>
        </a:spcBef>
        <a:buNone/>
        <a:defRPr sz="16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68680" indent="-868680" algn="l" defTabSz="3474720" rtl="0" eaLnBrk="1" latinLnBrk="0" hangingPunct="1">
        <a:lnSpc>
          <a:spcPct val="90000"/>
        </a:lnSpc>
        <a:spcBef>
          <a:spcPts val="3800"/>
        </a:spcBef>
        <a:buFont typeface="Arial" panose="020B0604020202020204" pitchFamily="34" charset="0"/>
        <a:buChar char="•"/>
        <a:defRPr sz="10640" kern="1200">
          <a:solidFill>
            <a:schemeClr val="tx1"/>
          </a:solidFill>
          <a:latin typeface="+mn-lt"/>
          <a:ea typeface="+mn-ea"/>
          <a:cs typeface="+mn-cs"/>
        </a:defRPr>
      </a:lvl1pPr>
      <a:lvl2pPr marL="260604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9120" kern="1200">
          <a:solidFill>
            <a:schemeClr val="tx1"/>
          </a:solidFill>
          <a:latin typeface="+mn-lt"/>
          <a:ea typeface="+mn-ea"/>
          <a:cs typeface="+mn-cs"/>
        </a:defRPr>
      </a:lvl2pPr>
      <a:lvl3pPr marL="434340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7600" kern="1200">
          <a:solidFill>
            <a:schemeClr val="tx1"/>
          </a:solidFill>
          <a:latin typeface="+mn-lt"/>
          <a:ea typeface="+mn-ea"/>
          <a:cs typeface="+mn-cs"/>
        </a:defRPr>
      </a:lvl3pPr>
      <a:lvl4pPr marL="608076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4pPr>
      <a:lvl5pPr marL="781812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5pPr>
      <a:lvl6pPr marL="955548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6pPr>
      <a:lvl7pPr marL="1129284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7pPr>
      <a:lvl8pPr marL="1303020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8pPr>
      <a:lvl9pPr marL="14767560" indent="-868680" algn="l" defTabSz="3474720" rtl="0" eaLnBrk="1" latinLnBrk="0" hangingPunct="1">
        <a:lnSpc>
          <a:spcPct val="90000"/>
        </a:lnSpc>
        <a:spcBef>
          <a:spcPts val="1900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2pPr>
      <a:lvl3pPr marL="347472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3pPr>
      <a:lvl4pPr marL="521208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4pPr>
      <a:lvl5pPr marL="694944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5pPr>
      <a:lvl6pPr marL="868680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6pPr>
      <a:lvl7pPr marL="1042416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8pPr>
      <a:lvl9pPr marL="13898880" algn="l" defTabSz="3474720" rtl="0" eaLnBrk="1" latinLnBrk="0" hangingPunct="1">
        <a:defRPr sz="68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t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52309" y="611986"/>
            <a:ext cx="24127684" cy="2290982"/>
          </a:xfrm>
        </p:spPr>
        <p:txBody>
          <a:bodyPr>
            <a:noAutofit/>
          </a:bodyPr>
          <a:lstStyle/>
          <a:p>
            <a:r>
              <a:rPr lang="en-US" sz="8146" dirty="0">
                <a:latin typeface="+mn-lt"/>
              </a:rPr>
              <a:t>Identification of </a:t>
            </a:r>
            <a:r>
              <a:rPr lang="en-US" sz="8146" i="1" dirty="0">
                <a:latin typeface="+mn-lt"/>
              </a:rPr>
              <a:t>Arabidopsis thaliana </a:t>
            </a:r>
            <a:r>
              <a:rPr lang="en-US" sz="8146" dirty="0">
                <a:latin typeface="+mn-lt"/>
              </a:rPr>
              <a:t>Mutants Deficient in Pollen and Embryo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05" y="431975"/>
            <a:ext cx="2920300" cy="2861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3269" y="1588672"/>
            <a:ext cx="2855865" cy="28558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56808" y="3246426"/>
            <a:ext cx="22718686" cy="17989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18" dirty="0"/>
              <a:t>Merritt </a:t>
            </a:r>
            <a:r>
              <a:rPr lang="en-US" sz="5418" dirty="0" smtClean="0"/>
              <a:t>B. Burch</a:t>
            </a:r>
            <a:r>
              <a:rPr lang="en-US" sz="5418" dirty="0"/>
              <a:t>, </a:t>
            </a:r>
            <a:r>
              <a:rPr lang="en-US" sz="5418" dirty="0" err="1"/>
              <a:t>Yunfeng</a:t>
            </a:r>
            <a:r>
              <a:rPr lang="en-US" sz="5418" dirty="0"/>
              <a:t> Liu &amp; Bin Yu</a:t>
            </a:r>
          </a:p>
          <a:p>
            <a:pPr algn="ctr"/>
            <a:r>
              <a:rPr lang="en-US" sz="5418" dirty="0"/>
              <a:t>School of Biological Sciences, University of Nebraska Lincoln, Lincoln NE 68508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6833" y="5986107"/>
            <a:ext cx="1445521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Introduction &amp; Background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232173" y="5986106"/>
            <a:ext cx="1743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Results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219" y="7737761"/>
            <a:ext cx="7793948" cy="5440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798" y="7737761"/>
            <a:ext cx="7793947" cy="5440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807" y="14888510"/>
            <a:ext cx="7795928" cy="5442239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280714"/>
              </p:ext>
            </p:extLst>
          </p:nvPr>
        </p:nvGraphicFramePr>
        <p:xfrm>
          <a:off x="17541302" y="22392820"/>
          <a:ext cx="14582710" cy="591543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375258"/>
                <a:gridCol w="3353119"/>
                <a:gridCol w="3392700"/>
                <a:gridCol w="2204695"/>
                <a:gridCol w="3256938"/>
              </a:tblGrid>
              <a:tr h="15201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Sample ID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Wild Type Homozygous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Heterozygous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Total Plants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Genotypic Ratio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ctr">
                    <a:gradFill flip="none" rotWithShape="1">
                      <a:gsLst>
                        <a:gs pos="0">
                          <a:schemeClr val="accent3">
                            <a:lumMod val="67000"/>
                          </a:schemeClr>
                        </a:gs>
                        <a:gs pos="48000">
                          <a:schemeClr val="accent3">
                            <a:lumMod val="97000"/>
                            <a:lumOff val="3000"/>
                          </a:schemeClr>
                        </a:gs>
                        <a:gs pos="100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</a:tr>
              <a:tr h="879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SRP1-2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23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22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45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 : 1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</a:tr>
              <a:tr h="879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SRP2-2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27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25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52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 : 1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</a:tr>
              <a:tr h="879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SRP3-2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10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29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39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</a:tr>
              <a:tr h="879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SRP4-2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17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32</a:t>
                      </a:r>
                      <a:endParaRPr lang="en-US" sz="4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49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4600" u="none" strike="noStrike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lang="en-US" sz="4600" u="none" strike="noStrike" dirty="0" smtClean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</a:tr>
              <a:tr h="879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SRP5-1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15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29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44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4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sz="4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 : 2</a:t>
                      </a:r>
                      <a:endParaRPr lang="en-US" sz="4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9128" marR="9128" marT="9128" marB="0" anchor="b"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886832" y="18748315"/>
            <a:ext cx="1451782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Methods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232173" y="30279466"/>
            <a:ext cx="174322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Discussion &amp; Conclusion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557274" y="13446482"/>
            <a:ext cx="78338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Times New Roman" panose="02020603050405020304" pitchFamily="18" charset="0"/>
              </a:rPr>
              <a:t>Figure 1: Wild type (Co</a:t>
            </a:r>
            <a:r>
              <a:rPr lang="en-US" altLang="zh-CN" sz="3000" dirty="0">
                <a:cs typeface="Times New Roman" panose="02020603050405020304" pitchFamily="18" charset="0"/>
              </a:rPr>
              <a:t>l</a:t>
            </a:r>
            <a:r>
              <a:rPr lang="en-US" sz="3000" dirty="0">
                <a:cs typeface="Times New Roman" panose="02020603050405020304" pitchFamily="18" charset="0"/>
              </a:rPr>
              <a:t>) pollen under SEM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770143" y="13411724"/>
            <a:ext cx="7421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Times New Roman" panose="02020603050405020304" pitchFamily="18" charset="0"/>
              </a:rPr>
              <a:t>Figure 2: Deformed </a:t>
            </a:r>
            <a:r>
              <a:rPr lang="en-US" sz="3000" dirty="0" smtClean="0">
                <a:cs typeface="Times New Roman" panose="02020603050405020304" pitchFamily="18" charset="0"/>
              </a:rPr>
              <a:t>homozygous </a:t>
            </a:r>
            <a:r>
              <a:rPr lang="en-US" sz="3000" i="1" dirty="0" smtClean="0">
                <a:cs typeface="Times New Roman" panose="02020603050405020304" pitchFamily="18" charset="0"/>
              </a:rPr>
              <a:t>srp5-1</a:t>
            </a:r>
            <a:r>
              <a:rPr lang="en-US" sz="3000" dirty="0" smtClean="0">
                <a:cs typeface="Times New Roman" panose="02020603050405020304" pitchFamily="18" charset="0"/>
              </a:rPr>
              <a:t> </a:t>
            </a:r>
            <a:r>
              <a:rPr lang="en-US" sz="3000" dirty="0">
                <a:cs typeface="Times New Roman" panose="02020603050405020304" pitchFamily="18" charset="0"/>
              </a:rPr>
              <a:t>mutant pollen under SEM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698094" y="20479755"/>
            <a:ext cx="7552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Times New Roman" panose="02020603050405020304" pitchFamily="18" charset="0"/>
              </a:rPr>
              <a:t>Figure 3: Wild type homozygous (Col)  pollen stained with Alexander’s stain, pollen </a:t>
            </a:r>
            <a:r>
              <a:rPr lang="en-US" sz="3000" dirty="0" smtClean="0">
                <a:cs typeface="Times New Roman" panose="02020603050405020304" pitchFamily="18" charset="0"/>
              </a:rPr>
              <a:t>is alive</a:t>
            </a:r>
            <a:endParaRPr lang="en-US" sz="30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523552" y="20479985"/>
            <a:ext cx="7914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Times New Roman" panose="02020603050405020304" pitchFamily="18" charset="0"/>
              </a:rPr>
              <a:t>Figure 4: Mutant heterozygous </a:t>
            </a:r>
            <a:r>
              <a:rPr lang="en-US" sz="3000" i="1" dirty="0">
                <a:cs typeface="Times New Roman" panose="02020603050405020304" pitchFamily="18" charset="0"/>
              </a:rPr>
              <a:t>SRP5-2</a:t>
            </a:r>
            <a:r>
              <a:rPr lang="en-US" sz="3000" dirty="0">
                <a:cs typeface="Times New Roman" panose="02020603050405020304" pitchFamily="18" charset="0"/>
              </a:rPr>
              <a:t> pollen under light </a:t>
            </a:r>
            <a:r>
              <a:rPr lang="en-US" sz="3000" dirty="0" smtClean="0">
                <a:cs typeface="Times New Roman" panose="02020603050405020304" pitchFamily="18" charset="0"/>
              </a:rPr>
              <a:t>microscope, alive </a:t>
            </a:r>
            <a:r>
              <a:rPr lang="en-US" sz="3000" dirty="0">
                <a:cs typeface="Times New Roman" panose="02020603050405020304" pitchFamily="18" charset="0"/>
              </a:rPr>
              <a:t>and dead pollen observed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517899" y="28501741"/>
            <a:ext cx="16860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cs typeface="Times New Roman" panose="02020603050405020304" pitchFamily="18" charset="0"/>
              </a:rPr>
              <a:t>Table 1: Summary of </a:t>
            </a:r>
            <a:r>
              <a:rPr lang="en-US" sz="3000" dirty="0" smtClean="0">
                <a:cs typeface="Times New Roman" panose="02020603050405020304" pitchFamily="18" charset="0"/>
              </a:rPr>
              <a:t>PCR results </a:t>
            </a:r>
            <a:r>
              <a:rPr lang="en-US" sz="3000" dirty="0">
                <a:cs typeface="Times New Roman" panose="02020603050405020304" pitchFamily="18" charset="0"/>
              </a:rPr>
              <a:t>showing the number of </a:t>
            </a:r>
            <a:r>
              <a:rPr lang="en-US" sz="3000" dirty="0" smtClean="0">
                <a:cs typeface="Times New Roman" panose="02020603050405020304" pitchFamily="18" charset="0"/>
              </a:rPr>
              <a:t>wild type and </a:t>
            </a:r>
            <a:r>
              <a:rPr lang="en-US" sz="3000" dirty="0">
                <a:cs typeface="Times New Roman" panose="02020603050405020304" pitchFamily="18" charset="0"/>
              </a:rPr>
              <a:t>heterozygous plants that contain the TDNA insertion in the SRP gene. No homozygous mutants were </a:t>
            </a:r>
            <a:r>
              <a:rPr lang="en-US" sz="3000" dirty="0" smtClean="0">
                <a:cs typeface="Times New Roman" panose="02020603050405020304" pitchFamily="18" charset="0"/>
              </a:rPr>
              <a:t>found.</a:t>
            </a:r>
            <a:endParaRPr lang="en-US" sz="3000" dirty="0"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767993" y="41082563"/>
            <a:ext cx="19496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Acknowledgements: We would like to thank the NSF for the financial support of this </a:t>
            </a:r>
            <a:r>
              <a:rPr lang="en-US" sz="4000" dirty="0" smtClean="0"/>
              <a:t>project</a:t>
            </a:r>
            <a:r>
              <a:rPr lang="en-US" sz="3800" dirty="0" smtClean="0"/>
              <a:t>.</a:t>
            </a:r>
            <a:endParaRPr lang="en-US" sz="3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63" y="3429610"/>
            <a:ext cx="4625183" cy="196037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90297" y="7422400"/>
            <a:ext cx="13048287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The small RNA processor (SRP) gene, only identified in m</a:t>
            </a:r>
            <a:r>
              <a:rPr lang="en-US" sz="4000" dirty="0" smtClean="0"/>
              <a:t>etazoans until now, </a:t>
            </a:r>
            <a:r>
              <a:rPr lang="en-US" sz="4000" dirty="0"/>
              <a:t>has recently been found in plants. </a:t>
            </a:r>
            <a:r>
              <a:rPr lang="en-US" sz="4000" dirty="0" smtClean="0"/>
              <a:t>Previous studies have shown that SRP </a:t>
            </a:r>
            <a:r>
              <a:rPr lang="en-US" sz="4000" dirty="0"/>
              <a:t>plays a critical role in the transcription </a:t>
            </a:r>
            <a:r>
              <a:rPr lang="en-US" sz="4000" dirty="0" smtClean="0"/>
              <a:t>and processing of</a:t>
            </a:r>
            <a:r>
              <a:rPr lang="en-US" sz="4000" dirty="0"/>
              <a:t>:</a:t>
            </a:r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Uracil rich small nuclear RNAs</a:t>
            </a:r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/>
              <a:t>Spliceosomal</a:t>
            </a:r>
            <a:r>
              <a:rPr lang="en-US" sz="4000" dirty="0"/>
              <a:t> </a:t>
            </a:r>
            <a:r>
              <a:rPr lang="en-US" sz="4000" dirty="0" smtClean="0"/>
              <a:t>RNAs</a:t>
            </a:r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smtClean="0"/>
              <a:t>Enhancer RNAs</a:t>
            </a:r>
            <a:endParaRPr lang="en-US" sz="4000" dirty="0"/>
          </a:p>
          <a:p>
            <a:pPr>
              <a:lnSpc>
                <a:spcPct val="150000"/>
              </a:lnSpc>
            </a:pPr>
            <a:r>
              <a:rPr lang="en-US" sz="4000" dirty="0" smtClean="0"/>
              <a:t>Because </a:t>
            </a:r>
            <a:r>
              <a:rPr lang="en-US" sz="4000" dirty="0"/>
              <a:t>the function of SRP in plants is unknown, this study aims to find what insertional mutagenesis by </a:t>
            </a:r>
            <a:r>
              <a:rPr lang="en-US" sz="4000" i="1" dirty="0"/>
              <a:t>Agrobacterium tumefaciens </a:t>
            </a:r>
            <a:r>
              <a:rPr lang="en-US" sz="4000" dirty="0"/>
              <a:t>into </a:t>
            </a:r>
            <a:r>
              <a:rPr lang="en-US" sz="4000" dirty="0" smtClean="0"/>
              <a:t>the SRP gene does </a:t>
            </a:r>
            <a:r>
              <a:rPr lang="en-US" sz="4000" dirty="0"/>
              <a:t>to </a:t>
            </a:r>
            <a:r>
              <a:rPr lang="en-US" sz="4000" i="1" dirty="0"/>
              <a:t>Arabidopsis thaliana</a:t>
            </a:r>
            <a:r>
              <a:rPr lang="en-US" sz="4000" i="1" dirty="0" smtClean="0"/>
              <a:t>. </a:t>
            </a:r>
            <a:r>
              <a:rPr lang="en-US" sz="4000" dirty="0" smtClean="0"/>
              <a:t>Results could potentially shed light on the evolutionary conserved gene function in plants.</a:t>
            </a:r>
            <a:endParaRPr lang="en-US" sz="4000" dirty="0"/>
          </a:p>
        </p:txBody>
      </p:sp>
      <p:sp>
        <p:nvSpPr>
          <p:cNvPr id="38" name="TextBox 37"/>
          <p:cNvSpPr txBox="1"/>
          <p:nvPr/>
        </p:nvSpPr>
        <p:spPr>
          <a:xfrm>
            <a:off x="17007251" y="31691787"/>
            <a:ext cx="1588213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Our results show that:</a:t>
            </a:r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Only heterozygous and wild type </a:t>
            </a:r>
            <a:r>
              <a:rPr lang="en-US" sz="4000" dirty="0" smtClean="0"/>
              <a:t>plants </a:t>
            </a:r>
            <a:r>
              <a:rPr lang="en-US" sz="4000" dirty="0"/>
              <a:t>were </a:t>
            </a:r>
            <a:r>
              <a:rPr lang="en-US" sz="4000" dirty="0" smtClean="0"/>
              <a:t>alive</a:t>
            </a:r>
            <a:endParaRPr lang="en-US" sz="4000" dirty="0"/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Mutant pollen was deformed or non-viable </a:t>
            </a:r>
            <a:r>
              <a:rPr lang="en-US" sz="4000" dirty="0" smtClean="0"/>
              <a:t>when compared </a:t>
            </a:r>
            <a:r>
              <a:rPr lang="en-US" sz="4000" dirty="0"/>
              <a:t>to wild type pollen</a:t>
            </a:r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Homozygous mutant plants possibly not found because SRP mutation caused </a:t>
            </a:r>
            <a:r>
              <a:rPr lang="en-US" sz="4000" dirty="0" smtClean="0"/>
              <a:t>pistil, stamen death, or embryo death</a:t>
            </a:r>
            <a:endParaRPr lang="en-US" sz="4000" dirty="0"/>
          </a:p>
          <a:p>
            <a:pPr marL="584187" indent="-58418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Future work: </a:t>
            </a:r>
            <a:r>
              <a:rPr lang="en-US" sz="4000" dirty="0" smtClean="0"/>
              <a:t>back crossing </a:t>
            </a:r>
            <a:r>
              <a:rPr lang="en-US" sz="4000" dirty="0"/>
              <a:t>mutant and wild type </a:t>
            </a:r>
            <a:r>
              <a:rPr lang="en-US" sz="4000" dirty="0" smtClean="0"/>
              <a:t>pistils </a:t>
            </a:r>
            <a:r>
              <a:rPr lang="en-US" sz="4000" dirty="0"/>
              <a:t>and </a:t>
            </a:r>
            <a:r>
              <a:rPr lang="en-US" sz="4000" dirty="0" smtClean="0"/>
              <a:t>stamens in attempt to determine </a:t>
            </a:r>
            <a:r>
              <a:rPr lang="en-US" sz="4000" dirty="0"/>
              <a:t>whether </a:t>
            </a:r>
            <a:r>
              <a:rPr lang="en-US" sz="4000" dirty="0" smtClean="0"/>
              <a:t>pistil, stamen, or embryo death is creating </a:t>
            </a:r>
            <a:r>
              <a:rPr lang="en-US" sz="4000" dirty="0"/>
              <a:t>the heterozygous and WT </a:t>
            </a:r>
            <a:r>
              <a:rPr lang="en-US" sz="4000" dirty="0" smtClean="0"/>
              <a:t>mutants observed</a:t>
            </a:r>
            <a:endParaRPr lang="en-US" sz="4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302" y="14865782"/>
            <a:ext cx="6305782" cy="5440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32" y="20189272"/>
            <a:ext cx="14604050" cy="2048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1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2542</TotalTime>
  <Words>359</Words>
  <Application>Microsoft Office PowerPoint</Application>
  <PresentationFormat>Custom</PresentationFormat>
  <Paragraphs>53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宋体</vt:lpstr>
      <vt:lpstr>Arial</vt:lpstr>
      <vt:lpstr>Calibri</vt:lpstr>
      <vt:lpstr>Calibri Light</vt:lpstr>
      <vt:lpstr>Times New Roman</vt:lpstr>
      <vt:lpstr>Office Theme</vt:lpstr>
      <vt:lpstr>Identification of Arabidopsis thaliana Mutants Deficient in Pollen and Embryo Development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Identification of Arabidopsis thaliana Mutants Deficient in Pollen and Embryo Development</dc:title>
  <dc:creator>Merritt Burch</dc:creator>
  <cp:lastModifiedBy>Merritt Burch</cp:lastModifiedBy>
  <cp:revision>38</cp:revision>
  <dcterms:created xsi:type="dcterms:W3CDTF">2015-07-27T20:20:09Z</dcterms:created>
  <dcterms:modified xsi:type="dcterms:W3CDTF">2015-07-31T21:22:20Z</dcterms:modified>
</cp:coreProperties>
</file>